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4"/>
  </p:notesMasterIdLst>
  <p:sldIdLst>
    <p:sldId id="256" r:id="rId2"/>
    <p:sldId id="257" r:id="rId3"/>
    <p:sldId id="261" r:id="rId4"/>
    <p:sldId id="260" r:id="rId5"/>
    <p:sldId id="262" r:id="rId6"/>
    <p:sldId id="263" r:id="rId7"/>
    <p:sldId id="264" r:id="rId8"/>
    <p:sldId id="268" r:id="rId9"/>
    <p:sldId id="266" r:id="rId10"/>
    <p:sldId id="267" r:id="rId11"/>
    <p:sldId id="265" r:id="rId12"/>
    <p:sldId id="269" r:id="rId13"/>
    <p:sldId id="270" r:id="rId14"/>
    <p:sldId id="277" r:id="rId15"/>
    <p:sldId id="271" r:id="rId16"/>
    <p:sldId id="272" r:id="rId17"/>
    <p:sldId id="273" r:id="rId18"/>
    <p:sldId id="275" r:id="rId19"/>
    <p:sldId id="274" r:id="rId20"/>
    <p:sldId id="276" r:id="rId21"/>
    <p:sldId id="258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90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26B25-1685-4454-AC25-4181444D204D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AD494A-5882-4FBA-A102-FEF654F6F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68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orbes.com/sites/daviddisalvo/2011/11/22/whats-your-dna-worth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bssbiology11ilos.wikispaces.com/Codon+Wheel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na02.wikispaces.com/Structure+of+DNA+nucleotid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kootation.com/structure-of-dna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Class/MLACourse/Original8Hour/Genetics/nucleotide.html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andwalk.blogspot.com/2012/01/paul-doty-1920-2011-and-dna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users.rcn.com/jkimball.ma.ultranet/BiologyPages/D/DNAReplication.html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Class/MLACourse/Modules/MolBioReview/central_dogma.html" TargetMode="External"/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hyperphysics.phy-astr.gsu.edu/hbase/organic/transcription.html" TargetMode="External"/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tephenmurray.com/onlinequizes/biology/DNA/replication,transcription,ortranslation.htm" TargetMode="External"/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http://www.forbes.com/sites/daviddisalvo/2011/11/22/whats-your-dna-worth/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733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http://rbssbiology11ilos.wikispaces.com/Codon+Wheel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7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http://dna02.wikispaces.com/Structure+of+DNA+nucleotides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418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http://kootation.com/structure-of-dna.html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3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http://www.ncbi.nlm.nih.gov/Class/MLACourse/Original8Hour/Genetics/nucleotide.html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9417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http://sandwalk.blogspot.com/2012/01/paul-doty-1920-2011-and-dna.html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2880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http://users.rcn.com/jkimball.ma.ultranet/BiologyPages/D/DNAReplication.html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519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http://www.ncbi.nlm.nih.gov/Class/MLACourse/Modules/MolBioReview/central_dogma.html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51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http://hyperphysics.phy-astr.gsu.edu/hbase/organic/transcription.html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305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Reference:</a:t>
            </a:r>
          </a:p>
          <a:p>
            <a:r>
              <a:rPr lang="en-US" dirty="0" smtClean="0">
                <a:hlinkClick r:id="rId3"/>
              </a:rPr>
              <a:t>http://www.cstephenmurray.com/onlinequizes/biology/DNA/replication,transcription,ortranslation.htm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AD494A-5882-4FBA-A102-FEF654F6F22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45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131D997-1BAC-43BD-884A-F227FE2C7256}" type="datetimeFigureOut">
              <a:rPr lang="en-US" smtClean="0"/>
              <a:t>6/9/2013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D9B850C-48FB-45A0-B795-E94650DB5D13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BY-102</a:t>
            </a:r>
          </a:p>
          <a:p>
            <a:r>
              <a:rPr lang="en-US" dirty="0" smtClean="0"/>
              <a:t>Zach Nolen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Lab 3</a:t>
            </a:r>
            <a:br>
              <a:rPr lang="en-US" dirty="0" smtClean="0"/>
            </a:br>
            <a:r>
              <a:rPr lang="en-US" dirty="0" smtClean="0"/>
              <a:t>DNA: The Molecule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56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For this exercise, you will add </a:t>
            </a:r>
            <a:r>
              <a:rPr lang="en-US" dirty="0" err="1" smtClean="0"/>
              <a:t>NaOH</a:t>
            </a:r>
            <a:r>
              <a:rPr lang="en-US" dirty="0" smtClean="0"/>
              <a:t> to your test tubes of </a:t>
            </a:r>
            <a:r>
              <a:rPr lang="en-US" dirty="0" smtClean="0"/>
              <a:t>DNA to denature the DNA.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Denaturation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138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Is a semi-conservative process.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Replication</a:t>
            </a:r>
            <a:endParaRPr lang="en-US" dirty="0"/>
          </a:p>
        </p:txBody>
      </p:sp>
      <p:pic>
        <p:nvPicPr>
          <p:cNvPr id="5122" name="Picture 2" descr="http://users.rcn.com/jkimball.ma.ultranet/BiologyPages/R/ReplicationFork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0" y="1447800"/>
            <a:ext cx="41910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774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 groups of 2, you will construct a piece of DNA using pop beads.</a:t>
            </a:r>
          </a:p>
          <a:p>
            <a:endParaRPr lang="en-US" dirty="0" smtClean="0"/>
          </a:p>
          <a:p>
            <a:r>
              <a:rPr lang="en-US" dirty="0" smtClean="0"/>
              <a:t>After you make your piece of DNA, you will replicate it. Each of you will get one half of the DNA and have to construct the complementary strand.</a:t>
            </a:r>
          </a:p>
          <a:p>
            <a:endParaRPr lang="en-US" dirty="0" smtClean="0"/>
          </a:p>
          <a:p>
            <a:r>
              <a:rPr lang="en-US" dirty="0" smtClean="0"/>
              <a:t>At the end, you should have 2 identical pieces of DNA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DNA Exercise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076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ibonucleic Acid (RNA), is used to convert information carried in the DNA into proteins to be used by the cell.</a:t>
            </a:r>
          </a:p>
          <a:p>
            <a:r>
              <a:rPr lang="en-US" dirty="0" smtClean="0"/>
              <a:t>RNA is composed of the same subunits as DNA, with the exception of Uracil replacing Thymine and Ribose as the sugar in place of </a:t>
            </a:r>
            <a:r>
              <a:rPr lang="en-US" dirty="0" err="1" smtClean="0"/>
              <a:t>Deoxyribose</a:t>
            </a:r>
            <a:r>
              <a:rPr lang="en-US" dirty="0" smtClean="0"/>
              <a:t>.</a:t>
            </a:r>
          </a:p>
          <a:p>
            <a:r>
              <a:rPr lang="en-US" dirty="0" smtClean="0"/>
              <a:t>RNA is typically single stranded.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RNA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872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mRNA – messenger RNA</a:t>
            </a:r>
          </a:p>
          <a:p>
            <a:endParaRPr lang="en-US" dirty="0"/>
          </a:p>
          <a:p>
            <a:r>
              <a:rPr lang="en-US" dirty="0" err="1" smtClean="0"/>
              <a:t>tRNA</a:t>
            </a:r>
            <a:r>
              <a:rPr lang="en-US" dirty="0" smtClean="0"/>
              <a:t> – transfer RNA</a:t>
            </a:r>
          </a:p>
          <a:p>
            <a:endParaRPr lang="en-US" dirty="0"/>
          </a:p>
          <a:p>
            <a:r>
              <a:rPr lang="en-US" dirty="0" err="1" smtClean="0"/>
              <a:t>rRNA</a:t>
            </a:r>
            <a:r>
              <a:rPr lang="en-US" dirty="0" smtClean="0"/>
              <a:t> – </a:t>
            </a:r>
            <a:r>
              <a:rPr lang="en-US" dirty="0" err="1" smtClean="0"/>
              <a:t>ribisomal</a:t>
            </a:r>
            <a:r>
              <a:rPr lang="en-US" dirty="0" smtClean="0"/>
              <a:t> RNA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54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Central Dogma</a:t>
            </a:r>
            <a:endParaRPr lang="en-US" dirty="0"/>
          </a:p>
        </p:txBody>
      </p:sp>
      <p:pic>
        <p:nvPicPr>
          <p:cNvPr id="7170" name="Picture 2" descr="http://www.ncbi.nlm.nih.gov/Class/MLACourse/Modules/MolBioReview/images/central_dogm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0"/>
            <a:ext cx="6743700" cy="490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637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smtClean="0"/>
              <a:t>The DNA is transcribed into mRNA which can leave the nucleus.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Transcription</a:t>
            </a:r>
            <a:endParaRPr lang="en-US" dirty="0"/>
          </a:p>
        </p:txBody>
      </p:sp>
      <p:pic>
        <p:nvPicPr>
          <p:cNvPr id="8194" name="Picture 2" descr="http://hyperphysics.phy-astr.gsu.edu/hbase/organic/imgorg/transcbub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652179"/>
            <a:ext cx="7315200" cy="3758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062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886200" cy="4495799"/>
          </a:xfrm>
        </p:spPr>
        <p:txBody>
          <a:bodyPr/>
          <a:lstStyle/>
          <a:p>
            <a:r>
              <a:rPr lang="en-US" dirty="0" smtClean="0"/>
              <a:t>mRNA is translated into proteins by using </a:t>
            </a:r>
            <a:r>
              <a:rPr lang="en-US" dirty="0" err="1" smtClean="0"/>
              <a:t>tRNA</a:t>
            </a:r>
            <a:r>
              <a:rPr lang="en-US" dirty="0" smtClean="0"/>
              <a:t>, which recognize codons.</a:t>
            </a:r>
          </a:p>
          <a:p>
            <a:endParaRPr lang="en-US" dirty="0" smtClean="0"/>
          </a:p>
          <a:p>
            <a:r>
              <a:rPr lang="en-US" dirty="0" smtClean="0"/>
              <a:t>This process occurs in the ribosome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Translation</a:t>
            </a:r>
            <a:endParaRPr lang="en-US" dirty="0"/>
          </a:p>
        </p:txBody>
      </p:sp>
      <p:pic>
        <p:nvPicPr>
          <p:cNvPr id="9218" name="Picture 2" descr="http://library.thinkquest.org/C004535/media/translation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5131" y="1676400"/>
            <a:ext cx="4487869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311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Codon Wheel</a:t>
            </a:r>
            <a:endParaRPr lang="en-US" dirty="0"/>
          </a:p>
        </p:txBody>
      </p:sp>
      <p:pic>
        <p:nvPicPr>
          <p:cNvPr id="10242" name="Picture 2" descr="http://rbssbiology11ilos.wikispaces.com/file/view/codon_wheel.jpg/303524714/codon_whe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434465"/>
            <a:ext cx="5181600" cy="5181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 rot="957882">
            <a:off x="3702151" y="5634990"/>
            <a:ext cx="484655" cy="94600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20712193">
            <a:off x="6257519" y="3649477"/>
            <a:ext cx="554462" cy="16435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20387052">
            <a:off x="6047835" y="2967087"/>
            <a:ext cx="457200" cy="2437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262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Work with your partner or table to complete the questions.</a:t>
            </a:r>
          </a:p>
          <a:p>
            <a:endParaRPr lang="en-US" dirty="0" smtClean="0"/>
          </a:p>
          <a:p>
            <a:r>
              <a:rPr lang="en-US" dirty="0" smtClean="0"/>
              <a:t>Color all images in the handout using the </a:t>
            </a:r>
            <a:r>
              <a:rPr lang="en-US" b="1" u="sng" dirty="0" smtClean="0"/>
              <a:t>CORRECT</a:t>
            </a:r>
            <a:r>
              <a:rPr lang="en-US" dirty="0" smtClean="0"/>
              <a:t> colors listed on throughout the handout.</a:t>
            </a:r>
          </a:p>
          <a:p>
            <a:endParaRPr lang="en-US" dirty="0" smtClean="0"/>
          </a:p>
          <a:p>
            <a:r>
              <a:rPr lang="en-US" dirty="0" smtClean="0"/>
              <a:t>DNA Handout is due at the beginning of the next lab period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80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50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basic unit of DNA?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does DNA stand for?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central dogma of genetics?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is the start codon sequence?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What are the nitrogenous bases of DNA? Of RNA?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00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Clean up your work station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you leave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9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Complete sections of lab notebook to be turned in.</a:t>
            </a:r>
          </a:p>
          <a:p>
            <a:r>
              <a:rPr lang="en-US" dirty="0" smtClean="0"/>
              <a:t>Complete DNA Handout</a:t>
            </a:r>
          </a:p>
          <a:p>
            <a:r>
              <a:rPr lang="en-US" dirty="0" smtClean="0"/>
              <a:t>Read Lab 18</a:t>
            </a:r>
          </a:p>
          <a:p>
            <a:r>
              <a:rPr lang="en-US" dirty="0" smtClean="0"/>
              <a:t>Do </a:t>
            </a:r>
            <a:r>
              <a:rPr lang="en-US" dirty="0" err="1" smtClean="0"/>
              <a:t>prelab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Next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6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Deoxyribonucleic Acid (DNA), can be thought of as the blueprint of the cell.</a:t>
            </a:r>
          </a:p>
          <a:p>
            <a:endParaRPr lang="en-US" dirty="0" smtClean="0"/>
          </a:p>
          <a:p>
            <a:r>
              <a:rPr lang="en-US" dirty="0" smtClean="0"/>
              <a:t>All information needed for the cell to function is contained in the DNA</a:t>
            </a:r>
          </a:p>
          <a:p>
            <a:endParaRPr lang="en-US" dirty="0" smtClean="0"/>
          </a:p>
          <a:p>
            <a:r>
              <a:rPr lang="en-US" dirty="0" smtClean="0"/>
              <a:t>DNA is usually a double stranded  molecule that is organized into a double helix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Basics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68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pic>
        <p:nvPicPr>
          <p:cNvPr id="1026" name="Picture 2" descr="http://blogs-images.forbes.com/daviddisalvo/files/2011/11/DN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447800"/>
            <a:ext cx="64008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08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1"/>
            <a:ext cx="8229600" cy="1828800"/>
          </a:xfrm>
        </p:spPr>
        <p:txBody>
          <a:bodyPr/>
          <a:lstStyle/>
          <a:p>
            <a:r>
              <a:rPr lang="en-US" dirty="0" smtClean="0"/>
              <a:t>DNA is composed of nucleotides which are composed of three different subunits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pic>
        <p:nvPicPr>
          <p:cNvPr id="2052" name="Picture 4" descr="http://malouffbioblog.files.wordpress.com/2012/04/nucleotid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739644"/>
            <a:ext cx="4267200" cy="3470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48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8100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Nucleotides are connected to form strands of DNA.</a:t>
            </a:r>
          </a:p>
          <a:p>
            <a:r>
              <a:rPr lang="en-US" dirty="0" smtClean="0"/>
              <a:t>DNA strands run antiparallel to each other</a:t>
            </a:r>
          </a:p>
          <a:p>
            <a:r>
              <a:rPr lang="en-US" dirty="0" smtClean="0"/>
              <a:t>Strands are connected by complementary base pairings (A=T; G=C)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Structure</a:t>
            </a:r>
            <a:endParaRPr lang="en-US" dirty="0"/>
          </a:p>
        </p:txBody>
      </p:sp>
      <p:pic>
        <p:nvPicPr>
          <p:cNvPr id="1026" name="Picture 2" descr="http://t1.gstatic.com/images?q=tbn:ANd9GcR3HIkPtNWcduTYvWblllWQxy8xH_bY9nWfuYV7LjDHtjrDu7L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742382"/>
            <a:ext cx="3156857" cy="5781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626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four different bases in DNA</a:t>
            </a:r>
          </a:p>
          <a:p>
            <a:pPr lvl="1"/>
            <a:r>
              <a:rPr lang="en-US" dirty="0" smtClean="0"/>
              <a:t>Adenine</a:t>
            </a:r>
          </a:p>
          <a:p>
            <a:pPr lvl="1"/>
            <a:r>
              <a:rPr lang="en-US" dirty="0" smtClean="0"/>
              <a:t>Thymine</a:t>
            </a:r>
          </a:p>
          <a:p>
            <a:pPr lvl="1"/>
            <a:r>
              <a:rPr lang="en-US" dirty="0" smtClean="0"/>
              <a:t>Guanine</a:t>
            </a:r>
          </a:p>
          <a:p>
            <a:pPr lvl="1"/>
            <a:r>
              <a:rPr lang="en-US" dirty="0" smtClean="0"/>
              <a:t>Cytosine</a:t>
            </a:r>
          </a:p>
          <a:p>
            <a:r>
              <a:rPr lang="en-US" dirty="0" smtClean="0"/>
              <a:t>In RNA, Thymine is replaced by Uracil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Nitrogenous Bases</a:t>
            </a:r>
            <a:endParaRPr lang="en-US" dirty="0"/>
          </a:p>
        </p:txBody>
      </p:sp>
      <p:pic>
        <p:nvPicPr>
          <p:cNvPr id="4098" name="Picture 2" descr="http://www.viewingspace.com/genetics_culture/images_genetics_culture/gc_assign/nucleotide2.gif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132"/>
          <a:stretch/>
        </p:blipFill>
        <p:spPr bwMode="auto">
          <a:xfrm>
            <a:off x="4800600" y="1600200"/>
            <a:ext cx="3581400" cy="5072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7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886200" cy="4525963"/>
          </a:xfrm>
        </p:spPr>
        <p:txBody>
          <a:bodyPr/>
          <a:lstStyle/>
          <a:p>
            <a:r>
              <a:rPr lang="en-US" dirty="0" smtClean="0"/>
              <a:t>You have tubes of strawberry prep at your table.</a:t>
            </a:r>
          </a:p>
          <a:p>
            <a:r>
              <a:rPr lang="en-US" dirty="0" smtClean="0"/>
              <a:t>Add cold ethanol located at your table to extract the DNA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Extraction Exercise</a:t>
            </a:r>
            <a:endParaRPr lang="en-US" dirty="0"/>
          </a:p>
        </p:txBody>
      </p:sp>
      <p:pic>
        <p:nvPicPr>
          <p:cNvPr id="4" name="Picture 3" descr="http://www.mysciencebox.org/files/images/strawberry%20D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600200"/>
            <a:ext cx="3070225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899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Denaturation is when DNA becomes unwound and the bonds holding the 2 strands together break.</a:t>
            </a:r>
          </a:p>
          <a:p>
            <a:r>
              <a:rPr lang="en-US" dirty="0" smtClean="0"/>
              <a:t>This can happen because of temp or other substances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Denaturation</a:t>
            </a:r>
            <a:endParaRPr lang="en-US" dirty="0"/>
          </a:p>
        </p:txBody>
      </p:sp>
      <p:pic>
        <p:nvPicPr>
          <p:cNvPr id="6146" name="Picture 2" descr="http://2.bp.blogspot.com/-qCGaEKt0aIw/TyLQWfTs-6I/AAAAAAAAMHY/FhgJ13eKy74/s1600/DNA%2Bdenaturation%2Brenaturation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517178"/>
            <a:ext cx="3990975" cy="5202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001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221</TotalTime>
  <Words>554</Words>
  <Application>Microsoft Office PowerPoint</Application>
  <PresentationFormat>On-screen Show (4:3)</PresentationFormat>
  <Paragraphs>107</Paragraphs>
  <Slides>22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Mylar</vt:lpstr>
      <vt:lpstr>Lab 3 DNA: The Molecule of Life</vt:lpstr>
      <vt:lpstr>DNA Video</vt:lpstr>
      <vt:lpstr>DNA Basics</vt:lpstr>
      <vt:lpstr>DNA Structure</vt:lpstr>
      <vt:lpstr>DNA Structure</vt:lpstr>
      <vt:lpstr>DNA Structure</vt:lpstr>
      <vt:lpstr>Nitrogenous Bases</vt:lpstr>
      <vt:lpstr>DNA Extraction Exercise</vt:lpstr>
      <vt:lpstr>Denaturation</vt:lpstr>
      <vt:lpstr>Denaturation Exercise</vt:lpstr>
      <vt:lpstr>DNA Replication</vt:lpstr>
      <vt:lpstr>Building DNA Exercise</vt:lpstr>
      <vt:lpstr>RNA Basics</vt:lpstr>
      <vt:lpstr>Types of RNA</vt:lpstr>
      <vt:lpstr>The Central Dogma</vt:lpstr>
      <vt:lpstr>Transcription</vt:lpstr>
      <vt:lpstr>Translation</vt:lpstr>
      <vt:lpstr>Codon Wheel</vt:lpstr>
      <vt:lpstr>DNA Handout</vt:lpstr>
      <vt:lpstr>Review Questions</vt:lpstr>
      <vt:lpstr>Before you leave lab</vt:lpstr>
      <vt:lpstr>Before Next Lab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Zach</dc:creator>
  <cp:lastModifiedBy>Zach</cp:lastModifiedBy>
  <cp:revision>13</cp:revision>
  <dcterms:created xsi:type="dcterms:W3CDTF">2013-02-17T21:39:18Z</dcterms:created>
  <dcterms:modified xsi:type="dcterms:W3CDTF">2013-06-09T20:33:47Z</dcterms:modified>
</cp:coreProperties>
</file>