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71" r:id="rId3"/>
    <p:sldId id="257" r:id="rId4"/>
    <p:sldId id="262" r:id="rId5"/>
    <p:sldId id="268" r:id="rId6"/>
    <p:sldId id="269" r:id="rId7"/>
    <p:sldId id="272" r:id="rId8"/>
    <p:sldId id="274" r:id="rId9"/>
    <p:sldId id="258" r:id="rId10"/>
    <p:sldId id="26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59" r:id="rId20"/>
    <p:sldId id="264" r:id="rId21"/>
    <p:sldId id="284" r:id="rId22"/>
    <p:sldId id="300" r:id="rId23"/>
    <p:sldId id="285" r:id="rId24"/>
    <p:sldId id="286" r:id="rId25"/>
    <p:sldId id="287" r:id="rId26"/>
    <p:sldId id="260" r:id="rId27"/>
    <p:sldId id="265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6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FA27-DCE7-4CC9-8D1D-CFDC7B3045E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CD8C-D421-4A97-816B-507250BC4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1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apter5macromolecules.wikispaces.com/Macromolecule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rtin-protean.com/protein-structure.html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znerd.com/amino-acid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tigernaturalmedicine.com/nutrition/proteins-amino-acids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alconnection.org.uk/chemistry/topics/view.php?topic=5&amp;headingno=3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P/PrimaryStructure.html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choolworkhelper.net/protein-structures-primary-secondary-tertiary-quaternary/" TargetMode="External"/><Relationship Id="rId5" Type="http://schemas.openxmlformats.org/officeDocument/2006/relationships/hyperlink" Target="http://www.chemguide.co.uk/organicprops/aminoacids/proteinstruct.html" TargetMode="External"/><Relationship Id="rId4" Type="http://schemas.openxmlformats.org/officeDocument/2006/relationships/hyperlink" Target="https://www.mun.ca/biology/scarr/MGA2_03-18b.html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habarinetwork.com/jamaica-looking-into-carbon-monoxide-treatment-of-sickle-cell-anaemia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sci.tumblr.com/post/35396386419/protein-denaturation-proteins-loose-their-3d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apter5macromolecules.wikispaces.com/Macromolecule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gesofsuccession.com/2012/07/remembering-glucose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ealbio.wikispaces.com/Period+3+ch+5+Q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volution.berkeley.edu/evolibrary/article/arthropods_0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vitals.net/greenvitalsnet/2010/3/4/health-risks-rising-as-obesity-rates-triple-among-young-amer.html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ine-science-and-more.com/lipid-medtabolism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s.com/pro/procto-kit.html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http://chapter5macromolecules.wikispaces.com/Macromolecules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61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http://martin-protean.com/protein-structure.html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http://matznerd.com/amino-acids/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http://www.whitetigernaturalmedicine.com/nutrition/proteins-amino-acids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36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http://www.chemicalconnection.org.uk/chemistry/topics/view.php?topic=5&amp;headingno=3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7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References:</a:t>
            </a:r>
          </a:p>
          <a:p>
            <a:r>
              <a:rPr lang="en-US" dirty="0" smtClean="0">
                <a:hlinkClick r:id="rId3"/>
              </a:rPr>
              <a:t>http://users.rcn.com/jkimball.ma.ultranet/BiologyPages/P/PrimaryStructure.html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https://www.mun.ca/biology/scarr/MGA2_03-18b.html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http://www.chemguide.co.uk/organicprops/aminoacids/proteinstruct.html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http://schoolworkhelper.net/protein-structures-primary-secondary-tertiary-quaternary/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3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http://www.thehabarinetwork.com/jamaica-looking-into-carbon-monoxide-treatment-of-sickle-cell-anaemia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72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http://chronicsci.tumblr.com/post/35396386419/protein-denaturation-proteins-loose-their-3d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r>
              <a:rPr lang="en-US" baseline="0" dirty="0" smtClean="0"/>
              <a:t> Reference: </a:t>
            </a:r>
            <a:r>
              <a:rPr lang="en-US" dirty="0" smtClean="0">
                <a:hlinkClick r:id="rId3"/>
              </a:rPr>
              <a:t>http://chapter5macromolecules.wikispaces.com/Macromolecules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http://www.stagesofsuccession.com/2012/07/remembering-glucose.html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http://bealbio.wikispaces.com/Period+3+ch+5+Q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http://evolution.berkeley.edu/evolibrary/article/arthropods_06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83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http://www.greenvitals.net/greenvitalsnet/2010/3/4/health-risks-rising-as-obesity-rates-triple-among-young-amer.html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2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http://biology.clc.uc.edu/courses/bio104/lipids.htm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77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http://medicine-science-and-more.com/lipid-medtabolism/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3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 </a:t>
            </a:r>
            <a:r>
              <a:rPr lang="en-US" dirty="0" smtClean="0">
                <a:hlinkClick r:id="rId3"/>
              </a:rPr>
              <a:t>http://www.drugs.com/pro/procto-kit.html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CD8C-D421-4A97-816B-507250BC4A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6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1CD5E4-ACD4-418A-8AFF-42BF8C68B7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A840B3-6789-4FAE-A46C-A5FDF602B4C8}" type="datetimeFigureOut">
              <a:rPr lang="en-US" smtClean="0"/>
              <a:t>7/18/2013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Structure and Function of Large Biological 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both sugars and polymers of sugars</a:t>
            </a:r>
          </a:p>
          <a:p>
            <a:r>
              <a:rPr lang="en-US" dirty="0" smtClean="0"/>
              <a:t>General formula for sugars is C</a:t>
            </a:r>
            <a:r>
              <a:rPr lang="en-US" sz="1400" dirty="0" smtClean="0"/>
              <a:t>X</a:t>
            </a:r>
            <a:r>
              <a:rPr lang="en-US" dirty="0" smtClean="0"/>
              <a:t>H</a:t>
            </a:r>
            <a:r>
              <a:rPr lang="en-US" sz="1400" dirty="0" smtClean="0"/>
              <a:t>2X</a:t>
            </a:r>
            <a:r>
              <a:rPr lang="en-US" dirty="0" smtClean="0"/>
              <a:t>O</a:t>
            </a:r>
            <a:r>
              <a:rPr lang="en-US" sz="1400" dirty="0" smtClean="0"/>
              <a:t>X</a:t>
            </a:r>
          </a:p>
          <a:p>
            <a:r>
              <a:rPr lang="en-US" dirty="0" err="1" smtClean="0"/>
              <a:t>Monosaccharides</a:t>
            </a:r>
            <a:r>
              <a:rPr lang="en-US" dirty="0" smtClean="0"/>
              <a:t> are the simplest sugar, which are monomers that can be used to make more complex sugars (disaccharides and polysaccharides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37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Glucose (C</a:t>
            </a:r>
            <a:r>
              <a:rPr lang="en-US" sz="1400" dirty="0" smtClean="0"/>
              <a:t>6</a:t>
            </a:r>
            <a:r>
              <a:rPr lang="en-US" dirty="0" smtClean="0"/>
              <a:t>H</a:t>
            </a:r>
            <a:r>
              <a:rPr lang="en-US" sz="1400" dirty="0" smtClean="0"/>
              <a:t>12</a:t>
            </a:r>
            <a:r>
              <a:rPr lang="en-US" dirty="0" smtClean="0"/>
              <a:t>0</a:t>
            </a:r>
            <a:r>
              <a:rPr lang="en-US" sz="1400" dirty="0" smtClean="0"/>
              <a:t>6</a:t>
            </a:r>
            <a:r>
              <a:rPr lang="en-US" dirty="0" smtClean="0"/>
              <a:t>) is the most common monosaccharide and is very important in the chemistry of life</a:t>
            </a:r>
          </a:p>
          <a:p>
            <a:r>
              <a:rPr lang="en-US" dirty="0" smtClean="0"/>
              <a:t>Illustrates the trademarks of sugars:</a:t>
            </a:r>
          </a:p>
          <a:p>
            <a:pPr lvl="1"/>
            <a:r>
              <a:rPr lang="en-US" dirty="0" smtClean="0"/>
              <a:t>Single Carbonyl group (C=O)</a:t>
            </a:r>
          </a:p>
          <a:p>
            <a:pPr lvl="1"/>
            <a:r>
              <a:rPr lang="en-US" dirty="0" smtClean="0"/>
              <a:t>Multiple Hydroxyl groups (-OH)</a:t>
            </a:r>
            <a:endParaRPr lang="en-US" dirty="0"/>
          </a:p>
        </p:txBody>
      </p:sp>
      <p:pic>
        <p:nvPicPr>
          <p:cNvPr id="3074" name="Picture 2" descr="https://lh4.googleusercontent.com/-0eE5a8gBPE4/UBhGu2yskDI/AAAAAAABfZ0/xgnD3wSt0A0/s288/d-glucose-cycl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15174"/>
            <a:ext cx="3448050" cy="373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61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of 2 </a:t>
            </a:r>
            <a:r>
              <a:rPr lang="en-US" dirty="0" err="1" smtClean="0"/>
              <a:t>monosaccharides</a:t>
            </a:r>
            <a:r>
              <a:rPr lang="en-US" dirty="0" smtClean="0"/>
              <a:t> joined together through </a:t>
            </a:r>
            <a:r>
              <a:rPr lang="en-US" dirty="0" err="1" smtClean="0"/>
              <a:t>glycosidic</a:t>
            </a:r>
            <a:r>
              <a:rPr lang="en-US" dirty="0" smtClean="0"/>
              <a:t> linkage</a:t>
            </a:r>
            <a:endParaRPr lang="en-US" dirty="0"/>
          </a:p>
        </p:txBody>
      </p:sp>
      <p:pic>
        <p:nvPicPr>
          <p:cNvPr id="4098" name="Picture 2" descr="disaccharid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" b="59797"/>
          <a:stretch/>
        </p:blipFill>
        <p:spPr bwMode="auto">
          <a:xfrm>
            <a:off x="990600" y="2743200"/>
            <a:ext cx="6629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694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Polymers that are composed of multiple monomers.</a:t>
            </a:r>
          </a:p>
          <a:p>
            <a:pPr lvl="1"/>
            <a:r>
              <a:rPr lang="en-US" dirty="0" smtClean="0"/>
              <a:t>Can range from a few hundred to a few thousand</a:t>
            </a:r>
          </a:p>
          <a:p>
            <a:r>
              <a:rPr lang="en-US" dirty="0" smtClean="0"/>
              <a:t>Can serve in two main functions:</a:t>
            </a:r>
          </a:p>
          <a:p>
            <a:pPr lvl="1"/>
            <a:r>
              <a:rPr lang="en-US" dirty="0" smtClean="0"/>
              <a:t>Storage material</a:t>
            </a:r>
          </a:p>
          <a:p>
            <a:pPr lvl="1"/>
            <a:r>
              <a:rPr lang="en-US" dirty="0" smtClean="0"/>
              <a:t>Building material</a:t>
            </a:r>
          </a:p>
        </p:txBody>
      </p:sp>
    </p:spTree>
    <p:extLst>
      <p:ext uri="{BB962C8B-B14F-4D97-AF65-F5344CB8AC3E}">
        <p14:creationId xmlns:p14="http://schemas.microsoft.com/office/powerpoint/2010/main" val="1995730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ugar can be stored for later use in the form of storage polysaccharides</a:t>
            </a:r>
          </a:p>
          <a:p>
            <a:r>
              <a:rPr lang="en-US" dirty="0" smtClean="0"/>
              <a:t>Plants and animals use different storage polysaccharides for their energy needs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3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Storage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Plants store sugar in the form of starch, which are long chains of glucose molecules</a:t>
            </a:r>
          </a:p>
          <a:p>
            <a:pPr lvl="1"/>
            <a:r>
              <a:rPr lang="en-US" dirty="0" smtClean="0"/>
              <a:t>Since glucose is a major source of cellular fuel, starch represents stored energy</a:t>
            </a:r>
          </a:p>
          <a:p>
            <a:pPr lvl="1"/>
            <a:r>
              <a:rPr lang="en-US" dirty="0" smtClean="0"/>
              <a:t>This storage system can be thought of as a bank account, where energy can be deposited and withdrawn as needed through hydrolysis and dehydration reactions</a:t>
            </a:r>
          </a:p>
          <a:p>
            <a:r>
              <a:rPr lang="en-US" dirty="0" smtClean="0"/>
              <a:t>Most animals have enzymes that can break down plant starch so that it can be used for their energy needs</a:t>
            </a:r>
          </a:p>
        </p:txBody>
      </p:sp>
    </p:spTree>
    <p:extLst>
      <p:ext uri="{BB962C8B-B14F-4D97-AF65-F5344CB8AC3E}">
        <p14:creationId xmlns:p14="http://schemas.microsoft.com/office/powerpoint/2010/main" val="19051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Animal Storage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store sugar in glycogen, which is similar to plant starch</a:t>
            </a:r>
          </a:p>
          <a:p>
            <a:r>
              <a:rPr lang="en-US" dirty="0" smtClean="0"/>
              <a:t>Glycogen is mainly stored in the liver and muscles in humans and most vertebrates</a:t>
            </a:r>
          </a:p>
          <a:p>
            <a:r>
              <a:rPr lang="en-US" dirty="0" smtClean="0"/>
              <a:t>The energy contained within glycogen cannot sustain an animal’s energy needs for very long</a:t>
            </a:r>
          </a:p>
          <a:p>
            <a:pPr lvl="1"/>
            <a:r>
              <a:rPr lang="en-US" dirty="0" smtClean="0"/>
              <a:t>They must consume foods to replace their sugar reserves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89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can use polysaccharides to build cellular materials </a:t>
            </a:r>
          </a:p>
          <a:p>
            <a:r>
              <a:rPr lang="en-US" dirty="0" smtClean="0"/>
              <a:t>Plants use a polysaccharide called cellulose as a major component for cell walls</a:t>
            </a:r>
          </a:p>
          <a:p>
            <a:r>
              <a:rPr lang="en-US" dirty="0" smtClean="0"/>
              <a:t>Many insects and crustacean use the polysaccharide chitin to build their exoskeletons.</a:t>
            </a:r>
            <a:endParaRPr lang="en-US" dirty="0"/>
          </a:p>
        </p:txBody>
      </p:sp>
      <p:pic>
        <p:nvPicPr>
          <p:cNvPr id="5122" name="Picture 2" descr="knight/lobst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29932"/>
            <a:ext cx="3924300" cy="301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05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 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formula for a monosaccharide that has three carbons.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dehydration reaction joins two glucose molecules to form maltose. The formula for glucose is C</a:t>
            </a:r>
            <a:r>
              <a:rPr lang="en-US" sz="1400" dirty="0" smtClean="0"/>
              <a:t>6</a:t>
            </a:r>
            <a:r>
              <a:rPr lang="en-US" dirty="0" smtClean="0"/>
              <a:t>H</a:t>
            </a:r>
            <a:r>
              <a:rPr lang="en-US" sz="1400" dirty="0" smtClean="0"/>
              <a:t>12</a:t>
            </a:r>
            <a:r>
              <a:rPr lang="en-US" dirty="0" smtClean="0"/>
              <a:t>O</a:t>
            </a:r>
            <a:r>
              <a:rPr lang="en-US" sz="1400" dirty="0" smtClean="0"/>
              <a:t>6</a:t>
            </a:r>
            <a:r>
              <a:rPr lang="en-US" dirty="0" smtClean="0"/>
              <a:t>. What is the formula for maltose?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77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Macromolecules are polymers, built from monomers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Carbohydrates serve as fuel and building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Lipids are a diverse group of hydrophobic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Proteins include a diversity of structures, resulting in a wide range of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Nucleic acids store, transmit, and help express hereditary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98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the large diversity of life on Earth, most critically important molecules can be grouped into four main classes: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Nucleic Acids</a:t>
            </a:r>
          </a:p>
          <a:p>
            <a:r>
              <a:rPr lang="en-US" dirty="0" smtClean="0"/>
              <a:t>These molecules are called macromolecules due to their relatively large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9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 class of large molecules that are generally not large enough to be considered macromolecules.</a:t>
            </a:r>
          </a:p>
          <a:p>
            <a:r>
              <a:rPr lang="en-US" dirty="0" smtClean="0"/>
              <a:t>Lipids are grouped together based on one factor:</a:t>
            </a:r>
          </a:p>
          <a:p>
            <a:pPr lvl="1"/>
            <a:r>
              <a:rPr lang="en-US" dirty="0" smtClean="0"/>
              <a:t>They mix poorly in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 are not polymers, they are large molecules built from smaller molecules through dehydration reactions</a:t>
            </a:r>
          </a:p>
          <a:p>
            <a:r>
              <a:rPr lang="en-US" dirty="0" smtClean="0"/>
              <a:t>Fats are composed of two kinds of smaller molecules:</a:t>
            </a:r>
          </a:p>
          <a:p>
            <a:pPr lvl="1"/>
            <a:r>
              <a:rPr lang="en-US" dirty="0" smtClean="0"/>
              <a:t>Glycerol (an alcohol)</a:t>
            </a:r>
          </a:p>
          <a:p>
            <a:pPr lvl="1"/>
            <a:r>
              <a:rPr lang="en-US" dirty="0" smtClean="0"/>
              <a:t>Fatty acids</a:t>
            </a:r>
            <a:endParaRPr lang="en-US" dirty="0"/>
          </a:p>
        </p:txBody>
      </p:sp>
      <p:pic>
        <p:nvPicPr>
          <p:cNvPr id="1026" name="Picture 2" descr="http://www.greenvitals.net/storage/lipids.jpg?__SQUARESPACE_CACHEVERSION=12677251593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514349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32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of a long chain of carbon atoms (16-18)</a:t>
            </a:r>
          </a:p>
          <a:p>
            <a:r>
              <a:rPr lang="en-US" dirty="0" smtClean="0"/>
              <a:t>One end has carboxyl group</a:t>
            </a:r>
          </a:p>
          <a:p>
            <a:r>
              <a:rPr lang="en-US" dirty="0" smtClean="0"/>
              <a:t>Rest of skeleton is made up of hydrocarbon chains (C-H)</a:t>
            </a:r>
            <a:endParaRPr lang="en-US" dirty="0"/>
          </a:p>
        </p:txBody>
      </p:sp>
      <p:pic>
        <p:nvPicPr>
          <p:cNvPr id="1026" name="Picture 2" descr="[Fatty Acids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59037"/>
            <a:ext cx="5486400" cy="355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096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00600"/>
          </a:xfrm>
        </p:spPr>
        <p:txBody>
          <a:bodyPr/>
          <a:lstStyle/>
          <a:p>
            <a:r>
              <a:rPr lang="en-US" dirty="0" smtClean="0"/>
              <a:t>Make up the cell membrane</a:t>
            </a:r>
          </a:p>
          <a:p>
            <a:r>
              <a:rPr lang="en-US" dirty="0" smtClean="0"/>
              <a:t>Perfect example of how form fits function</a:t>
            </a:r>
          </a:p>
          <a:p>
            <a:r>
              <a:rPr lang="en-US" dirty="0" smtClean="0"/>
              <a:t>Each end of a phospholipid has a different affinity toward water:</a:t>
            </a:r>
          </a:p>
          <a:p>
            <a:pPr lvl="1"/>
            <a:r>
              <a:rPr lang="en-US" dirty="0" smtClean="0"/>
              <a:t>Hydrophilic head</a:t>
            </a:r>
          </a:p>
          <a:p>
            <a:pPr lvl="1"/>
            <a:r>
              <a:rPr lang="en-US" dirty="0" smtClean="0"/>
              <a:t>Hydrophobic tail</a:t>
            </a:r>
          </a:p>
          <a:p>
            <a:endParaRPr lang="en-US" dirty="0"/>
          </a:p>
        </p:txBody>
      </p:sp>
      <p:pic>
        <p:nvPicPr>
          <p:cNvPr id="2050" name="Picture 2" descr="http://medicine-science-and-more.com/wp-content/uploads/phospholipid-bilaye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3"/>
          <a:stretch/>
        </p:blipFill>
        <p:spPr bwMode="auto">
          <a:xfrm rot="5400000">
            <a:off x="4049196" y="2275404"/>
            <a:ext cx="5562600" cy="253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605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Lipids characterized by structures composed of 4 rings of carbon atoms</a:t>
            </a:r>
          </a:p>
          <a:p>
            <a:r>
              <a:rPr lang="en-US" dirty="0" smtClean="0"/>
              <a:t>Different steroids, such as cholesterol and human sex hormones, are distinguished by the different functional groups that are attached to the ring structure</a:t>
            </a:r>
          </a:p>
          <a:p>
            <a:endParaRPr lang="en-US" dirty="0"/>
          </a:p>
        </p:txBody>
      </p:sp>
      <p:pic>
        <p:nvPicPr>
          <p:cNvPr id="3074" name="Picture 2" descr="http://images.ddccdn.com/pro/images/565284e7-4994-486b-8267-18bd166655ac/struc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75598"/>
            <a:ext cx="3733800" cy="263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206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 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the structure of a fat (triglyceride) with that of a phospholipid.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are human sex hormones considered lipids?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76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Macromolecules are polymers, built from monomers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Carbohydrates serve as fuel and building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Lipids are a diverse group of hydrophobic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Proteins include a diversity of structures, resulting in a wide range of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Nucleic acids store, transmit, and help express hereditary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49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account for more than 50% of the dry mass of most cells</a:t>
            </a:r>
          </a:p>
          <a:p>
            <a:r>
              <a:rPr lang="en-US" dirty="0" smtClean="0"/>
              <a:t>Proteins serve in various roles such as speeding up reactions, storage, defense, cellular communication, and movement among others</a:t>
            </a:r>
          </a:p>
          <a:p>
            <a:endParaRPr lang="en-US" dirty="0" smtClean="0"/>
          </a:p>
        </p:txBody>
      </p:sp>
      <p:pic>
        <p:nvPicPr>
          <p:cNvPr id="2052" name="Picture 4" descr="http://martin-protean.com/img/ps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218"/>
            <a:ext cx="4991101" cy="332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35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20 amino acids that compose all proteins</a:t>
            </a:r>
          </a:p>
          <a:p>
            <a:r>
              <a:rPr lang="en-US" dirty="0" smtClean="0"/>
              <a:t>Polypeptides are polymers of amino acids, which form proteins when folded and coiled</a:t>
            </a:r>
          </a:p>
          <a:p>
            <a:endParaRPr lang="en-US" dirty="0"/>
          </a:p>
        </p:txBody>
      </p:sp>
      <p:pic>
        <p:nvPicPr>
          <p:cNvPr id="3074" name="Picture 2" descr="http://matznerd.com/wp-content/uploads/2012/12/amino-acid-tabl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577" y="2797432"/>
            <a:ext cx="4096023" cy="367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90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 Monomers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amino acids share a general structure</a:t>
            </a:r>
            <a:endParaRPr lang="en-US" dirty="0"/>
          </a:p>
        </p:txBody>
      </p:sp>
      <p:pic>
        <p:nvPicPr>
          <p:cNvPr id="4098" name="Picture 2" descr="http://www.whitetigernaturalmedicine.com/wp-content/uploads/2012/02/amino-acid-structur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3"/>
          <a:stretch/>
        </p:blipFill>
        <p:spPr bwMode="auto">
          <a:xfrm>
            <a:off x="1752600" y="2057400"/>
            <a:ext cx="5181600" cy="431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42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Macromolecules are polymers, built from monomers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Carbohydrates serve as fuel and building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Lipids are a diverse group of hydrophobic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Proteins include a diversity of structures, resulting in a wide range of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Nucleic acids store, transmit, and help express hereditary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91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acid monomers are linked together to form polymers through peptide bonds</a:t>
            </a:r>
            <a:endParaRPr lang="en-US" dirty="0"/>
          </a:p>
        </p:txBody>
      </p:sp>
      <p:pic>
        <p:nvPicPr>
          <p:cNvPr id="4098" name="Picture 2" descr="http://t1.gstatic.com/images?q=tbn:ANd9GcTRDrcznVHhZyG2S4iAP1Tncm6fBNICj6g_siSuq1JmTTzPNY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038600" cy="398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038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of a protein determines its function</a:t>
            </a:r>
          </a:p>
          <a:p>
            <a:r>
              <a:rPr lang="en-US" dirty="0" smtClean="0"/>
              <a:t>There are four levels to protein structure:</a:t>
            </a:r>
          </a:p>
          <a:p>
            <a:pPr lvl="1"/>
            <a:r>
              <a:rPr lang="en-US" dirty="0" smtClean="0"/>
              <a:t>Primary – Linear chain of </a:t>
            </a:r>
            <a:r>
              <a:rPr lang="en-US" dirty="0" err="1" smtClean="0"/>
              <a:t>a.a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Secondary – </a:t>
            </a:r>
            <a:r>
              <a:rPr lang="el-GR" dirty="0" smtClean="0"/>
              <a:t>α</a:t>
            </a:r>
            <a:r>
              <a:rPr lang="en-US" dirty="0" smtClean="0"/>
              <a:t> helixes and </a:t>
            </a:r>
            <a:r>
              <a:rPr lang="el-GR" dirty="0" smtClean="0"/>
              <a:t>β</a:t>
            </a:r>
            <a:r>
              <a:rPr lang="en-US" dirty="0" smtClean="0"/>
              <a:t> sheets</a:t>
            </a:r>
          </a:p>
          <a:p>
            <a:pPr lvl="1"/>
            <a:r>
              <a:rPr lang="en-US" dirty="0" smtClean="0"/>
              <a:t>Tertiary – 3D shape </a:t>
            </a:r>
          </a:p>
          <a:p>
            <a:pPr lvl="1"/>
            <a:r>
              <a:rPr lang="en-US" dirty="0" smtClean="0"/>
              <a:t>Quaternary – Multiple polypeptides join together to form a functional protein</a:t>
            </a:r>
            <a:endParaRPr lang="en-US" dirty="0"/>
          </a:p>
        </p:txBody>
      </p:sp>
      <p:pic>
        <p:nvPicPr>
          <p:cNvPr id="5122" name="Picture 2" descr="http://users.rcn.com/jkimball.ma.ultranet/BiologyPages/P/Pepti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2376"/>
            <a:ext cx="4267200" cy="23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www.mun.ca/biology/scarr/MGA2-03-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29" y="4509586"/>
            <a:ext cx="2855671" cy="234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chemguide.co.uk/organicprops/aminoacids/7df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107" y="4480252"/>
            <a:ext cx="2575893" cy="237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schoolworkhelper.net/wp-content/uploads/2010/11/hemoglob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00" y="4472588"/>
            <a:ext cx="3138700" cy="238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43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Sickle Cell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Sickle cell disease is an example of a small change in the protein structure that effects its shape and ability to function</a:t>
            </a:r>
          </a:p>
          <a:p>
            <a:r>
              <a:rPr lang="en-US" dirty="0" smtClean="0"/>
              <a:t>Caused by a single </a:t>
            </a:r>
            <a:r>
              <a:rPr lang="en-US" dirty="0" err="1" smtClean="0"/>
              <a:t>valine</a:t>
            </a:r>
            <a:r>
              <a:rPr lang="en-US" dirty="0" smtClean="0"/>
              <a:t> </a:t>
            </a:r>
            <a:r>
              <a:rPr lang="en-US" dirty="0" err="1" smtClean="0"/>
              <a:t>a.a</a:t>
            </a:r>
            <a:r>
              <a:rPr lang="en-US" dirty="0" smtClean="0"/>
              <a:t>. being substituted for glutamic acid in the primary structure of hemoglobin </a:t>
            </a:r>
            <a:endParaRPr lang="en-US" dirty="0"/>
          </a:p>
        </p:txBody>
      </p:sp>
      <p:pic>
        <p:nvPicPr>
          <p:cNvPr id="6146" name="Picture 2" descr="http://www.thehabarinetwork.com/newssite/wp-content/uploads/2012/01/sickle-c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4876800" cy="318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196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Protein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causes can affect the shape of proteins</a:t>
            </a:r>
          </a:p>
          <a:p>
            <a:r>
              <a:rPr lang="en-US" dirty="0" smtClean="0"/>
              <a:t>Changes in salt concentration</a:t>
            </a:r>
            <a:r>
              <a:rPr lang="en-US" dirty="0"/>
              <a:t> </a:t>
            </a:r>
            <a:r>
              <a:rPr lang="en-US" dirty="0" smtClean="0"/>
              <a:t>and temperature can cause a proteins structure to change or break down</a:t>
            </a:r>
          </a:p>
          <a:p>
            <a:r>
              <a:rPr lang="en-US" dirty="0" smtClean="0"/>
              <a:t>This process is known as denaturation</a:t>
            </a:r>
            <a:endParaRPr lang="en-US" dirty="0"/>
          </a:p>
        </p:txBody>
      </p:sp>
      <p:pic>
        <p:nvPicPr>
          <p:cNvPr id="7170" name="Picture 2" descr="http://25.media.tumblr.com/tumblr_md9k9suVJ61rcuee4o1_1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82721"/>
            <a:ext cx="6400800" cy="329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544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a denatured protein no longer function normally?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parts of a polypeptide participate in the bonds that hold together secondary structure? Tertiary structure?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42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Macromolecules are polymers, built from monomers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Carbohydrates serve as fuel and building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Lipids are a diverse group of hydrophobic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Proteins include a diversity of structures, resulting in a wide range of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Nucleic acids store, transmit, and help express hereditary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43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 - long molecule consisting of many similar or identical building blocks linked by covalent bonds</a:t>
            </a:r>
          </a:p>
          <a:p>
            <a:r>
              <a:rPr lang="en-US" dirty="0" smtClean="0"/>
              <a:t>Monomer – the repeating units that compose polymers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29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Synthesis and Breakdown of Polymers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connection of monomers through a reaction that results in a loss of a water molecule</a:t>
            </a:r>
            <a:endParaRPr lang="en-US" dirty="0"/>
          </a:p>
        </p:txBody>
      </p:sp>
      <p:pic>
        <p:nvPicPr>
          <p:cNvPr id="1026" name="Picture 2" descr="Dehydration_rea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62636"/>
            <a:ext cx="6096000" cy="41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746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break down of polymers into monomers through the addition of water</a:t>
            </a:r>
          </a:p>
        </p:txBody>
      </p:sp>
      <p:pic>
        <p:nvPicPr>
          <p:cNvPr id="2050" name="Picture 2" descr="Hydroly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399"/>
            <a:ext cx="6172200" cy="41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23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four main classes of large biological molecules?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molecules of water are needed to completely hydrolyze a polymer that is ten monomers long?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1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Macromolecules are polymers, built from monomers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Carbohydrates serve as fuel and building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Lipids are a diverse group of hydrophobic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Proteins include a diversity of structures, resulting in a wide range of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Nucleic acids store, transmit, and help express hereditary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10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589</TotalTime>
  <Words>1292</Words>
  <Application>Microsoft Office PowerPoint</Application>
  <PresentationFormat>On-screen Show (4:3)</PresentationFormat>
  <Paragraphs>175</Paragraphs>
  <Slides>35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The Structure and Function of Large Biological Molecules</vt:lpstr>
      <vt:lpstr>Molecules of Life</vt:lpstr>
      <vt:lpstr>Chapter Key Concepts</vt:lpstr>
      <vt:lpstr>Definitions</vt:lpstr>
      <vt:lpstr>Synthesis and Breakdown of Polymers</vt:lpstr>
      <vt:lpstr>Dehydration Reactions</vt:lpstr>
      <vt:lpstr>Hydrolysis Reactions</vt:lpstr>
      <vt:lpstr>Concept Check 5.1</vt:lpstr>
      <vt:lpstr>Chapter Key Concepts</vt:lpstr>
      <vt:lpstr>Carbohydrates</vt:lpstr>
      <vt:lpstr>Sugars</vt:lpstr>
      <vt:lpstr>Disaccharides</vt:lpstr>
      <vt:lpstr>Polysaccharides</vt:lpstr>
      <vt:lpstr>Storage Polysaccharides</vt:lpstr>
      <vt:lpstr>Plant Storage Polysaccharides</vt:lpstr>
      <vt:lpstr>Animal Storage Polysaccharides</vt:lpstr>
      <vt:lpstr>Structural Polysaccharides</vt:lpstr>
      <vt:lpstr>Concept Check 5.2</vt:lpstr>
      <vt:lpstr>Chapter Key Concepts</vt:lpstr>
      <vt:lpstr>Lipids</vt:lpstr>
      <vt:lpstr>Fats</vt:lpstr>
      <vt:lpstr>Fatty Acids</vt:lpstr>
      <vt:lpstr>Phospholipids</vt:lpstr>
      <vt:lpstr>Steroids</vt:lpstr>
      <vt:lpstr>Concept Check 5.3</vt:lpstr>
      <vt:lpstr>Chapter Key Concepts</vt:lpstr>
      <vt:lpstr>Proteins</vt:lpstr>
      <vt:lpstr>Polypeptides</vt:lpstr>
      <vt:lpstr>Amino Acid Monomers</vt:lpstr>
      <vt:lpstr>Amino Acid Polymers</vt:lpstr>
      <vt:lpstr>Protein Structure</vt:lpstr>
      <vt:lpstr>Sickle Cell Disease</vt:lpstr>
      <vt:lpstr>Changes in Protein Structure</vt:lpstr>
      <vt:lpstr>Concept Check 5.4</vt:lpstr>
      <vt:lpstr>Chapter Key Concepts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</dc:creator>
  <cp:lastModifiedBy>Zach</cp:lastModifiedBy>
  <cp:revision>29</cp:revision>
  <dcterms:created xsi:type="dcterms:W3CDTF">2013-07-14T23:23:42Z</dcterms:created>
  <dcterms:modified xsi:type="dcterms:W3CDTF">2013-07-18T14:41:45Z</dcterms:modified>
</cp:coreProperties>
</file>