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6" r:id="rId3"/>
    <p:sldId id="259" r:id="rId4"/>
    <p:sldId id="260" r:id="rId5"/>
    <p:sldId id="261" r:id="rId6"/>
    <p:sldId id="263" r:id="rId7"/>
    <p:sldId id="281" r:id="rId8"/>
    <p:sldId id="285" r:id="rId9"/>
    <p:sldId id="282" r:id="rId10"/>
    <p:sldId id="286" r:id="rId11"/>
    <p:sldId id="287" r:id="rId12"/>
    <p:sldId id="284" r:id="rId13"/>
    <p:sldId id="288" r:id="rId14"/>
    <p:sldId id="289" r:id="rId15"/>
    <p:sldId id="283" r:id="rId16"/>
    <p:sldId id="290" r:id="rId17"/>
    <p:sldId id="292" r:id="rId18"/>
    <p:sldId id="262" r:id="rId19"/>
    <p:sldId id="293" r:id="rId20"/>
    <p:sldId id="294" r:id="rId21"/>
    <p:sldId id="267" r:id="rId22"/>
    <p:sldId id="297" r:id="rId23"/>
    <p:sldId id="298" r:id="rId24"/>
    <p:sldId id="299" r:id="rId25"/>
    <p:sldId id="280" r:id="rId26"/>
    <p:sldId id="257" r:id="rId27"/>
    <p:sldId id="25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7820-1AC5-4091-A3F8-17715E09B4B3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98B46-8724-4FD9-A541-C26E4942052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7820-1AC5-4091-A3F8-17715E09B4B3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8B46-8724-4FD9-A541-C26E49420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7820-1AC5-4091-A3F8-17715E09B4B3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8B46-8724-4FD9-A541-C26E49420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AF7820-1AC5-4091-A3F8-17715E09B4B3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3B98B46-8724-4FD9-A541-C26E4942052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7820-1AC5-4091-A3F8-17715E09B4B3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8B46-8724-4FD9-A541-C26E4942052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7820-1AC5-4091-A3F8-17715E09B4B3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8B46-8724-4FD9-A541-C26E4942052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8B46-8724-4FD9-A541-C26E494205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7820-1AC5-4091-A3F8-17715E09B4B3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7820-1AC5-4091-A3F8-17715E09B4B3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8B46-8724-4FD9-A541-C26E4942052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7820-1AC5-4091-A3F8-17715E09B4B3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8B46-8724-4FD9-A541-C26E49420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AF7820-1AC5-4091-A3F8-17715E09B4B3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B98B46-8724-4FD9-A541-C26E4942052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7820-1AC5-4091-A3F8-17715E09B4B3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98B46-8724-4FD9-A541-C26E4942052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AF7820-1AC5-4091-A3F8-17715E09B4B3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3B98B46-8724-4FD9-A541-C26E4942052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vozcv8pS3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pload.wikimedia.org/wikipedia/commons/f/f3/Hypermetropia.sv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hyperlink" Target="http://upload.wikimedia.org/wikipedia/commons/3/30/Myopia.sv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gdqp-oPb1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BY-102</a:t>
            </a:r>
            <a:endParaRPr lang="en-US" dirty="0" smtClean="0"/>
          </a:p>
          <a:p>
            <a:r>
              <a:rPr lang="en-US" dirty="0" smtClean="0"/>
              <a:t>Zach Nolen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9</a:t>
            </a:r>
            <a:br>
              <a:rPr lang="en-US" dirty="0" smtClean="0"/>
            </a:br>
            <a:r>
              <a:rPr lang="en-US" dirty="0" smtClean="0"/>
              <a:t>Human Senses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taste chemicals that are:</a:t>
            </a:r>
          </a:p>
          <a:p>
            <a:pPr lvl="1"/>
            <a:r>
              <a:rPr lang="en-US" dirty="0" smtClean="0"/>
              <a:t>Sweet</a:t>
            </a:r>
          </a:p>
          <a:p>
            <a:pPr lvl="1"/>
            <a:r>
              <a:rPr lang="en-US" dirty="0" smtClean="0"/>
              <a:t>Salty</a:t>
            </a:r>
          </a:p>
          <a:p>
            <a:pPr lvl="1"/>
            <a:r>
              <a:rPr lang="en-US" dirty="0" smtClean="0"/>
              <a:t>Sour</a:t>
            </a:r>
          </a:p>
          <a:p>
            <a:pPr lvl="1"/>
            <a:r>
              <a:rPr lang="en-US" dirty="0" smtClean="0"/>
              <a:t>Bitter</a:t>
            </a:r>
          </a:p>
          <a:p>
            <a:pPr lvl="1"/>
            <a:r>
              <a:rPr lang="en-US" dirty="0" smtClean="0"/>
              <a:t>Umami (savory)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Taste?</a:t>
            </a:r>
            <a:endParaRPr lang="en-US" dirty="0"/>
          </a:p>
        </p:txBody>
      </p:sp>
      <p:pic>
        <p:nvPicPr>
          <p:cNvPr id="2050" name="Picture 2" descr="http://s3.hubimg.com/u/454466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00" y="381001"/>
            <a:ext cx="3224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eyondtheshaker.com/saltguide/images/salt-ho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310069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2.bp.blogspot.com/-ROWDrbObq0s/T-fRQ0mYPSI/AAAAAAAAAJI/Fs3zFrKfARA/s1600/fresh_yellow_lemon_32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057400"/>
            <a:ext cx="3047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s.sciencedaily.com/2007/08/070821143629-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0"/>
            <a:ext cx="292395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hostedmedia.reimanpub.com/TOH/Images/Photos/37/exps12145_SSCM2468858C02_07_3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92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vs. New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Old Hypothesis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New Hypothesis</a:t>
            </a:r>
            <a:endParaRPr lang="en-US" dirty="0"/>
          </a:p>
        </p:txBody>
      </p:sp>
      <p:pic>
        <p:nvPicPr>
          <p:cNvPr id="1026" name="Picture 2" descr="http://bsclarified.files.wordpress.com/2011/07/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514600"/>
            <a:ext cx="318623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nature.com/nature/journal/v444/n7117/images/nature05401-f1.2.jpg"/>
          <p:cNvPicPr>
            <a:picLocks noChangeAspect="1" noChangeArrowheads="1"/>
          </p:cNvPicPr>
          <p:nvPr/>
        </p:nvPicPr>
        <p:blipFill rotWithShape="1">
          <a:blip r:embed="rId3" cstate="print"/>
          <a:srcRect l="40223" t="71111" r="39765"/>
          <a:stretch/>
        </p:blipFill>
        <p:spPr bwMode="auto">
          <a:xfrm>
            <a:off x="6171604" y="3594250"/>
            <a:ext cx="1233249" cy="15873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Picture 4" descr="http://www.nature.com/nature/journal/v444/n7117/images/nature05401-f1.2.jpg"/>
          <p:cNvPicPr>
            <a:picLocks noChangeAspect="1" noChangeArrowheads="1"/>
          </p:cNvPicPr>
          <p:nvPr/>
        </p:nvPicPr>
        <p:blipFill rotWithShape="1">
          <a:blip r:embed="rId3" cstate="print"/>
          <a:srcRect t="71111" r="60372"/>
          <a:stretch/>
        </p:blipFill>
        <p:spPr bwMode="auto">
          <a:xfrm>
            <a:off x="5562600" y="5192661"/>
            <a:ext cx="2444829" cy="1589139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" name="Picture 4" descr="http://www.nature.com/nature/journal/v444/n7117/images/nature05401-f1.2.jpg"/>
          <p:cNvPicPr>
            <a:picLocks noChangeAspect="1" noChangeArrowheads="1"/>
          </p:cNvPicPr>
          <p:nvPr/>
        </p:nvPicPr>
        <p:blipFill rotWithShape="1">
          <a:blip r:embed="rId3" cstate="print"/>
          <a:srcRect l="60235" t="71111"/>
          <a:stretch/>
        </p:blipFill>
        <p:spPr bwMode="auto">
          <a:xfrm>
            <a:off x="5562600" y="2133600"/>
            <a:ext cx="2451258" cy="158786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424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Smell Works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Chemicals in the air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Chemoreceptors in top of nose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Olfactory nerve</a:t>
            </a:r>
            <a:endParaRPr lang="en-US" dirty="0"/>
          </a:p>
        </p:txBody>
      </p:sp>
      <p:pic>
        <p:nvPicPr>
          <p:cNvPr id="7" name="Picture 2" descr="http://www.morphonix.com/software/education/science/brain/game/specimens/images/sm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1"/>
            <a:ext cx="43307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072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this exercise, we will be trying to identify various scents.</a:t>
            </a:r>
          </a:p>
          <a:p>
            <a:r>
              <a:rPr lang="en-US" dirty="0" smtClean="0"/>
              <a:t>Smell each set of smell beads at your table and see if you can identify all 10.</a:t>
            </a:r>
          </a:p>
          <a:p>
            <a:r>
              <a:rPr lang="en-US" dirty="0" smtClean="0"/>
              <a:t>After you smell each set, make sure to smell the coffee to cleanse your pallet.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– Smell Beads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5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feel many different things:</a:t>
            </a:r>
          </a:p>
          <a:p>
            <a:pPr lvl="1"/>
            <a:r>
              <a:rPr lang="en-US" dirty="0" smtClean="0"/>
              <a:t>Pressure, pain, heat, and cold</a:t>
            </a:r>
          </a:p>
          <a:p>
            <a:r>
              <a:rPr lang="en-US" dirty="0" smtClean="0"/>
              <a:t>Involves Mechanoreceptors and </a:t>
            </a:r>
            <a:r>
              <a:rPr lang="en-US" dirty="0" err="1" smtClean="0"/>
              <a:t>Thermoreceptors</a:t>
            </a:r>
            <a:endParaRPr lang="en-US" dirty="0" smtClean="0"/>
          </a:p>
          <a:p>
            <a:pPr lvl="1"/>
            <a:r>
              <a:rPr lang="en-US" dirty="0" smtClean="0"/>
              <a:t>Skin (largest sense organ)</a:t>
            </a:r>
          </a:p>
          <a:p>
            <a:pPr lvl="1"/>
            <a:r>
              <a:rPr lang="en-US" dirty="0" smtClean="0"/>
              <a:t>Many different nerves throughout the body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Touch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this exercise we will be looking at the two point threshold at various areas.</a:t>
            </a:r>
          </a:p>
          <a:p>
            <a:pPr lvl="1"/>
            <a:r>
              <a:rPr lang="en-US" dirty="0" smtClean="0"/>
              <a:t>Two point threshold is the smallest separation at which 2 stimuli can be perceived as distinct.</a:t>
            </a:r>
          </a:p>
          <a:p>
            <a:r>
              <a:rPr lang="en-US" dirty="0" smtClean="0"/>
              <a:t>To test:</a:t>
            </a:r>
          </a:p>
          <a:p>
            <a:pPr lvl="1"/>
            <a:r>
              <a:rPr lang="en-US" dirty="0" smtClean="0"/>
              <a:t>One person closes their eyes</a:t>
            </a:r>
          </a:p>
          <a:p>
            <a:pPr lvl="1"/>
            <a:r>
              <a:rPr lang="en-US" dirty="0" smtClean="0"/>
              <a:t>Touch various parts as listed on p.101 using the provided ruler.</a:t>
            </a:r>
          </a:p>
          <a:p>
            <a:pPr lvl="1"/>
            <a:r>
              <a:rPr lang="en-US" dirty="0" smtClean="0"/>
              <a:t>Gradually decrease the distance between the 2 points until the 2 points are no longer distinct.</a:t>
            </a:r>
          </a:p>
          <a:p>
            <a:pPr lvl="1"/>
            <a:r>
              <a:rPr lang="en-US" dirty="0" smtClean="0"/>
              <a:t>Record the distance in lab manual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E – Two Point Threshold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4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5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Link to video</a:t>
            </a:r>
          </a:p>
          <a:p>
            <a:r>
              <a:rPr lang="en-US" dirty="0">
                <a:hlinkClick r:id="rId2"/>
              </a:rPr>
              <a:t>http://www.youtube.com/watch?v=gvozcv8pS3c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Vision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9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to Compete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Vision</a:t>
            </a:r>
            <a:endParaRPr lang="en-US" dirty="0"/>
          </a:p>
          <a:p>
            <a:pPr lvl="1"/>
            <a:r>
              <a:rPr lang="en-US" dirty="0" smtClean="0"/>
              <a:t>Walk blind folded</a:t>
            </a:r>
          </a:p>
          <a:p>
            <a:pPr lvl="1"/>
            <a:r>
              <a:rPr lang="en-US" dirty="0" smtClean="0"/>
              <a:t>Test peripheral Vision</a:t>
            </a:r>
          </a:p>
          <a:p>
            <a:pPr lvl="1"/>
            <a:r>
              <a:rPr lang="en-US" dirty="0" smtClean="0"/>
              <a:t>Test – color vision – Ichikawa test.</a:t>
            </a:r>
          </a:p>
          <a:p>
            <a:pPr lvl="1"/>
            <a:r>
              <a:rPr lang="en-US" dirty="0" smtClean="0"/>
              <a:t>Test consensual light reflex</a:t>
            </a:r>
          </a:p>
          <a:p>
            <a:pPr lvl="1"/>
            <a:r>
              <a:rPr lang="en-US" dirty="0" smtClean="0"/>
              <a:t>Determine your blind spot</a:t>
            </a:r>
          </a:p>
          <a:p>
            <a:pPr lvl="1"/>
            <a:r>
              <a:rPr lang="en-US" dirty="0" smtClean="0"/>
              <a:t>Test depth perception</a:t>
            </a:r>
          </a:p>
          <a:p>
            <a:pPr lvl="1"/>
            <a:r>
              <a:rPr lang="en-US" dirty="0" smtClean="0"/>
              <a:t>Determine your dominant eye</a:t>
            </a:r>
          </a:p>
          <a:p>
            <a:pPr lvl="1"/>
            <a:r>
              <a:rPr lang="en-US" dirty="0" smtClean="0"/>
              <a:t>Mixing of images</a:t>
            </a:r>
          </a:p>
          <a:p>
            <a:pPr lvl="1"/>
            <a:r>
              <a:rPr lang="en-US" dirty="0" smtClean="0"/>
              <a:t>Optical illusions</a:t>
            </a:r>
          </a:p>
          <a:p>
            <a:pPr lvl="1"/>
            <a:r>
              <a:rPr lang="en-US" dirty="0" smtClean="0"/>
              <a:t>Vision disk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Smell</a:t>
            </a:r>
          </a:p>
          <a:p>
            <a:pPr lvl="1"/>
            <a:r>
              <a:rPr lang="en-US" dirty="0" smtClean="0"/>
              <a:t>Smell Beads</a:t>
            </a:r>
          </a:p>
          <a:p>
            <a:r>
              <a:rPr lang="en-US" dirty="0" smtClean="0"/>
              <a:t>Touch</a:t>
            </a:r>
          </a:p>
          <a:p>
            <a:pPr lvl="1"/>
            <a:r>
              <a:rPr lang="en-US" dirty="0" err="1" smtClean="0"/>
              <a:t>Thermoreception</a:t>
            </a:r>
            <a:endParaRPr lang="en-US" dirty="0" smtClean="0"/>
          </a:p>
          <a:p>
            <a:pPr lvl="1"/>
            <a:r>
              <a:rPr lang="en-US" dirty="0" smtClean="0"/>
              <a:t>2-point threshold</a:t>
            </a:r>
          </a:p>
          <a:p>
            <a:pPr lvl="2"/>
            <a:r>
              <a:rPr lang="en-US" dirty="0" smtClean="0"/>
              <a:t>Upper arm</a:t>
            </a:r>
          </a:p>
          <a:p>
            <a:pPr lvl="2"/>
            <a:r>
              <a:rPr lang="en-US" dirty="0" smtClean="0"/>
              <a:t>Fingertip</a:t>
            </a:r>
          </a:p>
          <a:p>
            <a:pPr lvl="2"/>
            <a:r>
              <a:rPr lang="en-US" dirty="0" smtClean="0"/>
              <a:t>Back of hand</a:t>
            </a:r>
          </a:p>
          <a:p>
            <a:pPr lvl="2"/>
            <a:r>
              <a:rPr lang="en-US" dirty="0" smtClean="0"/>
              <a:t>Nape of neck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0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last week the structures that we looked at.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Structures</a:t>
            </a:r>
            <a:endParaRPr lang="en-US" dirty="0"/>
          </a:p>
        </p:txBody>
      </p:sp>
      <p:pic>
        <p:nvPicPr>
          <p:cNvPr id="4" name="Picture 2" descr="green-eye"/>
          <p:cNvPicPr>
            <a:picLocks noChangeAspect="1" noChangeArrowheads="1"/>
          </p:cNvPicPr>
          <p:nvPr/>
        </p:nvPicPr>
        <p:blipFill rotWithShape="1">
          <a:blip r:embed="rId2" cstate="print"/>
          <a:srcRect l="10937" t="17710" r="7500" b="8911"/>
          <a:stretch/>
        </p:blipFill>
        <p:spPr bwMode="auto">
          <a:xfrm>
            <a:off x="304800" y="2792150"/>
            <a:ext cx="4396306" cy="28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media-2.web.britannica.com/eb-media/73/4073-004-5055567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1585" y="2268275"/>
            <a:ext cx="4266611" cy="43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593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in pairs</a:t>
            </a:r>
            <a:endParaRPr lang="en-US" dirty="0"/>
          </a:p>
          <a:p>
            <a:r>
              <a:rPr lang="en-US" dirty="0" smtClean="0"/>
              <a:t>One partner will blindfold the other and lead the other around the hallway.</a:t>
            </a:r>
          </a:p>
          <a:p>
            <a:r>
              <a:rPr lang="en-US" dirty="0" smtClean="0"/>
              <a:t>Switch places so the other partner is blindfolded.</a:t>
            </a:r>
          </a:p>
          <a:p>
            <a:r>
              <a:rPr lang="en-US" b="1" u="sng" dirty="0" smtClean="0"/>
              <a:t>Please be careful!</a:t>
            </a:r>
          </a:p>
          <a:p>
            <a:r>
              <a:rPr lang="en-US" dirty="0" smtClean="0"/>
              <a:t>After each person has walked around, you will come back to your station and write down your observations.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A – Walking Blindfolded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6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181600" y="2362200"/>
            <a:ext cx="3200400" cy="3505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9" name="Picture 2" descr="File:Hypermetropia.svg">
            <a:hlinkClick r:id="rId2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2494" y="2201863"/>
            <a:ext cx="3913187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914400" y="2362200"/>
            <a:ext cx="2971800" cy="3505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Myopia (Nearsightedness)</a:t>
            </a:r>
            <a:endParaRPr lang="en-US" dirty="0"/>
          </a:p>
        </p:txBody>
      </p:sp>
      <p:pic>
        <p:nvPicPr>
          <p:cNvPr id="8" name="Picture 8" descr="File:Myopia.svg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57200" y="2543016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Disorders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en-US" dirty="0" smtClean="0"/>
              <a:t>Hyperopia (Farsightedness)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2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Cataracts </a:t>
            </a:r>
          </a:p>
          <a:p>
            <a:pPr algn="ctr"/>
            <a:r>
              <a:rPr lang="en-US" dirty="0" smtClean="0"/>
              <a:t>(protein build up)</a:t>
            </a:r>
            <a:endParaRPr lang="en-US" dirty="0"/>
          </a:p>
        </p:txBody>
      </p:sp>
      <p:pic>
        <p:nvPicPr>
          <p:cNvPr id="7" name="Picture 2" descr="http://www.rameshshahmd.com/pictures/cataract%2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50" y="2786856"/>
            <a:ext cx="3238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www.pharmacy-and-drugs.com/illnessessimages/glaucom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40338" y="2582069"/>
            <a:ext cx="28575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Disorders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645025" y="1535113"/>
            <a:ext cx="4117975" cy="63976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Glaucoma </a:t>
            </a:r>
          </a:p>
          <a:p>
            <a:pPr algn="ctr"/>
            <a:r>
              <a:rPr lang="en-US" dirty="0" smtClean="0"/>
              <a:t>(Increased eye pressure)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What are the 5 senses, what organs are involved in each sense, and what kind of receptors are associated with each sense?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What is the 2 point threshold?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What section of the ear is involved in balance?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What are some examples of vision disorders?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to Compete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Vision</a:t>
            </a:r>
            <a:endParaRPr lang="en-US" dirty="0"/>
          </a:p>
          <a:p>
            <a:pPr lvl="1"/>
            <a:r>
              <a:rPr lang="en-US" strike="sngStrike" dirty="0" smtClean="0"/>
              <a:t>Walk blind folded</a:t>
            </a:r>
          </a:p>
          <a:p>
            <a:pPr lvl="1"/>
            <a:r>
              <a:rPr lang="en-US" dirty="0" smtClean="0"/>
              <a:t>Test peripheral Vision</a:t>
            </a:r>
          </a:p>
          <a:p>
            <a:pPr lvl="1"/>
            <a:r>
              <a:rPr lang="en-US" dirty="0" smtClean="0"/>
              <a:t>Test – color vision – Ichikawa test.</a:t>
            </a:r>
          </a:p>
          <a:p>
            <a:pPr lvl="1"/>
            <a:r>
              <a:rPr lang="en-US" dirty="0" smtClean="0"/>
              <a:t>Test consensual light reflex</a:t>
            </a:r>
          </a:p>
          <a:p>
            <a:pPr lvl="1"/>
            <a:r>
              <a:rPr lang="en-US" dirty="0" smtClean="0"/>
              <a:t>Determine your blind spot</a:t>
            </a:r>
          </a:p>
          <a:p>
            <a:pPr lvl="1"/>
            <a:r>
              <a:rPr lang="en-US" dirty="0" smtClean="0"/>
              <a:t>Test depth perception</a:t>
            </a:r>
          </a:p>
          <a:p>
            <a:pPr lvl="1"/>
            <a:r>
              <a:rPr lang="en-US" strike="sngStrike" dirty="0" smtClean="0"/>
              <a:t>Determine your dominant eye</a:t>
            </a:r>
          </a:p>
          <a:p>
            <a:pPr lvl="1"/>
            <a:r>
              <a:rPr lang="en-US" dirty="0" smtClean="0"/>
              <a:t>Mixing of images</a:t>
            </a:r>
          </a:p>
          <a:p>
            <a:pPr lvl="1"/>
            <a:r>
              <a:rPr lang="en-US" dirty="0" smtClean="0"/>
              <a:t>Optical illusions</a:t>
            </a:r>
          </a:p>
          <a:p>
            <a:pPr lvl="1"/>
            <a:r>
              <a:rPr lang="en-US" dirty="0" smtClean="0"/>
              <a:t>Vision disk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trike="sngStrike" dirty="0" smtClean="0"/>
              <a:t>Smell</a:t>
            </a:r>
          </a:p>
          <a:p>
            <a:pPr lvl="1"/>
            <a:r>
              <a:rPr lang="en-US" strike="sngStrike" dirty="0" smtClean="0"/>
              <a:t>Smell Beads</a:t>
            </a:r>
          </a:p>
          <a:p>
            <a:r>
              <a:rPr lang="en-US" dirty="0" smtClean="0"/>
              <a:t>Touch</a:t>
            </a:r>
          </a:p>
          <a:p>
            <a:pPr lvl="1"/>
            <a:r>
              <a:rPr lang="en-US" dirty="0" err="1" smtClean="0"/>
              <a:t>Thermoreception</a:t>
            </a:r>
            <a:endParaRPr lang="en-US" dirty="0" smtClean="0"/>
          </a:p>
          <a:p>
            <a:pPr lvl="1"/>
            <a:r>
              <a:rPr lang="en-US" strike="sngStrike" dirty="0" smtClean="0"/>
              <a:t>2-point threshold</a:t>
            </a:r>
          </a:p>
          <a:p>
            <a:pPr lvl="2"/>
            <a:r>
              <a:rPr lang="en-US" strike="sngStrike" dirty="0" smtClean="0"/>
              <a:t>Upper arm</a:t>
            </a:r>
          </a:p>
          <a:p>
            <a:pPr lvl="2"/>
            <a:r>
              <a:rPr lang="en-US" strike="sngStrike" dirty="0" smtClean="0"/>
              <a:t>Fingertip</a:t>
            </a:r>
          </a:p>
          <a:p>
            <a:pPr lvl="2"/>
            <a:r>
              <a:rPr lang="en-US" strike="sngStrike" dirty="0" smtClean="0"/>
              <a:t>Back of hand</a:t>
            </a:r>
          </a:p>
          <a:p>
            <a:pPr lvl="2"/>
            <a:r>
              <a:rPr lang="en-US" strike="sngStrike" dirty="0" smtClean="0"/>
              <a:t>Nape of neck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36276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 up your work station</a:t>
            </a:r>
          </a:p>
          <a:p>
            <a:r>
              <a:rPr lang="en-US" dirty="0" smtClean="0"/>
              <a:t>Straighten up all objects used during the lab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Leave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3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Lab 10 – Food Web</a:t>
            </a:r>
          </a:p>
          <a:p>
            <a:r>
              <a:rPr lang="en-US" dirty="0" smtClean="0"/>
              <a:t>Do online </a:t>
            </a:r>
            <a:r>
              <a:rPr lang="en-US" dirty="0" err="1" smtClean="0"/>
              <a:t>prelab</a:t>
            </a:r>
            <a:endParaRPr lang="en-US" dirty="0" smtClean="0"/>
          </a:p>
          <a:p>
            <a:r>
              <a:rPr lang="en-US" dirty="0" smtClean="0"/>
              <a:t>Complete notebook sections for lab manual check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Next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0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Hearing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Taste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Smell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Touch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Senses</a:t>
            </a:r>
            <a:endParaRPr lang="en-US" dirty="0"/>
          </a:p>
        </p:txBody>
      </p:sp>
      <p:pic>
        <p:nvPicPr>
          <p:cNvPr id="1026" name="Picture 2" descr="http://activerain.com/image_store/uploads/5/2/7/7/0/ar132217485207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16" y="397383"/>
            <a:ext cx="2506616" cy="242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romancer.files.wordpress.com/2012/07/b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238415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minutewriter.files.wordpress.com/2011/01/smel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16" y="17526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ciencegames.4you4free.com/sight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1713677" cy="21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s.123rf.com/400wm/400/400/andreus/andreus0808/andreus080800006/3385525-vault-door-forcing-to-access-protected-data-digital-illustrat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98525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49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senses involve:</a:t>
            </a:r>
          </a:p>
          <a:p>
            <a:pPr lvl="1"/>
            <a:r>
              <a:rPr lang="en-US" dirty="0" smtClean="0"/>
              <a:t>Sensory stimulus</a:t>
            </a:r>
          </a:p>
          <a:p>
            <a:pPr lvl="1"/>
            <a:r>
              <a:rPr lang="en-US" dirty="0" smtClean="0"/>
              <a:t>Sense organ with receptors</a:t>
            </a:r>
          </a:p>
          <a:p>
            <a:pPr lvl="1"/>
            <a:r>
              <a:rPr lang="en-US" dirty="0" smtClean="0"/>
              <a:t>Nerve impulse to the brain</a:t>
            </a:r>
          </a:p>
          <a:p>
            <a:pPr lvl="1"/>
            <a:r>
              <a:rPr lang="en-US" dirty="0" smtClean="0"/>
              <a:t>Interpretation by the brain.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Organ and Receptors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Hearing</a:t>
            </a:r>
          </a:p>
          <a:p>
            <a:pPr lvl="1"/>
            <a:r>
              <a:rPr lang="en-US" dirty="0"/>
              <a:t>Ear - </a:t>
            </a:r>
            <a:r>
              <a:rPr lang="en-US" dirty="0" smtClean="0"/>
              <a:t>Mechanoreceptors</a:t>
            </a:r>
          </a:p>
          <a:p>
            <a:r>
              <a:rPr lang="en-US" dirty="0" smtClean="0"/>
              <a:t>Taste</a:t>
            </a:r>
          </a:p>
          <a:p>
            <a:pPr lvl="1"/>
            <a:r>
              <a:rPr lang="en-US" dirty="0" smtClean="0"/>
              <a:t>Tongue - Chemoreceptors</a:t>
            </a:r>
            <a:endParaRPr lang="en-US" dirty="0"/>
          </a:p>
          <a:p>
            <a:r>
              <a:rPr lang="en-US" dirty="0" smtClean="0"/>
              <a:t>Smell</a:t>
            </a:r>
          </a:p>
          <a:p>
            <a:pPr lvl="1"/>
            <a:r>
              <a:rPr lang="en-US" dirty="0" smtClean="0"/>
              <a:t>Olfactory rods of nose – Chemoreceptors</a:t>
            </a:r>
          </a:p>
          <a:p>
            <a:r>
              <a:rPr lang="en-US" dirty="0" smtClean="0"/>
              <a:t>Touch</a:t>
            </a:r>
            <a:endParaRPr lang="en-US" dirty="0"/>
          </a:p>
          <a:p>
            <a:pPr lvl="1"/>
            <a:r>
              <a:rPr lang="en-US" dirty="0"/>
              <a:t>Skin </a:t>
            </a:r>
            <a:r>
              <a:rPr lang="en-US" dirty="0" smtClean="0"/>
              <a:t>– Mechanoreceptors and Chemoreceptors</a:t>
            </a:r>
          </a:p>
          <a:p>
            <a:r>
              <a:rPr lang="en-US" dirty="0"/>
              <a:t>Vision</a:t>
            </a:r>
          </a:p>
          <a:p>
            <a:pPr lvl="1"/>
            <a:r>
              <a:rPr lang="en-US" dirty="0"/>
              <a:t>Eye - </a:t>
            </a:r>
            <a:r>
              <a:rPr lang="en-US" dirty="0" smtClean="0"/>
              <a:t>Photoreceptors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Sensory Organ and Receptors</a:t>
            </a:r>
          </a:p>
        </p:txBody>
      </p:sp>
    </p:spTree>
    <p:extLst>
      <p:ext uri="{BB962C8B-B14F-4D97-AF65-F5344CB8AC3E}">
        <p14:creationId xmlns:p14="http://schemas.microsoft.com/office/powerpoint/2010/main" val="228210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5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 to video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http://www.youtube.com/watch?v=qgdqp-oPb1Q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hearing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0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pic>
        <p:nvPicPr>
          <p:cNvPr id="4" name="Picture 4" descr="http://www.ncbegin.org/images/ear_anatom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5486400" cy="518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 rot="2859671">
            <a:off x="4939214" y="2557631"/>
            <a:ext cx="1089025" cy="1268413"/>
          </a:xfrm>
          <a:prstGeom prst="ellipse">
            <a:avLst/>
          </a:prstGeom>
          <a:noFill/>
          <a:ln w="57150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8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6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632</TotalTime>
  <Words>592</Words>
  <Application>Microsoft Office PowerPoint</Application>
  <PresentationFormat>On-screen Show (4:3)</PresentationFormat>
  <Paragraphs>141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Paper</vt:lpstr>
      <vt:lpstr>Lab 9 Human Senses</vt:lpstr>
      <vt:lpstr>Activities to Compete</vt:lpstr>
      <vt:lpstr>The 5 Senses</vt:lpstr>
      <vt:lpstr>Sensory Organ and Receptors</vt:lpstr>
      <vt:lpstr>Sensory Organ and Receptors</vt:lpstr>
      <vt:lpstr>Hearing</vt:lpstr>
      <vt:lpstr>How hearing works</vt:lpstr>
      <vt:lpstr>Balance</vt:lpstr>
      <vt:lpstr>Taste</vt:lpstr>
      <vt:lpstr>What Can We Taste?</vt:lpstr>
      <vt:lpstr>Old vs. New Hypothesis</vt:lpstr>
      <vt:lpstr>Smell</vt:lpstr>
      <vt:lpstr>How Smell Works</vt:lpstr>
      <vt:lpstr>Exercise – Smell Beads</vt:lpstr>
      <vt:lpstr>Touch</vt:lpstr>
      <vt:lpstr>How Touch Works</vt:lpstr>
      <vt:lpstr>Exercise E – Two Point Threshold</vt:lpstr>
      <vt:lpstr>Vision</vt:lpstr>
      <vt:lpstr>How Vision Works</vt:lpstr>
      <vt:lpstr>Eye Structures</vt:lpstr>
      <vt:lpstr>Exercise A – Walking Blindfolded</vt:lpstr>
      <vt:lpstr>Vision Disorders</vt:lpstr>
      <vt:lpstr>Vision Disorders</vt:lpstr>
      <vt:lpstr>Review Questions</vt:lpstr>
      <vt:lpstr>Activities to Compete</vt:lpstr>
      <vt:lpstr>Before You Leave Lab</vt:lpstr>
      <vt:lpstr>Before Next Lab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</dc:creator>
  <cp:lastModifiedBy>Zach</cp:lastModifiedBy>
  <cp:revision>30</cp:revision>
  <dcterms:created xsi:type="dcterms:W3CDTF">2013-03-22T20:50:14Z</dcterms:created>
  <dcterms:modified xsi:type="dcterms:W3CDTF">2013-07-17T22:09:13Z</dcterms:modified>
</cp:coreProperties>
</file>